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9" r:id="rId2"/>
    <p:sldId id="409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2" r:id="rId33"/>
    <p:sldId id="443" r:id="rId34"/>
  </p:sldIdLst>
  <p:sldSz cx="9144000" cy="6858000" type="screen4x3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Стандартный раздел" id="{61C17C99-5AF3-5D48-ADB3-D8E0E30CD732}">
          <p14:sldIdLst>
            <p14:sldId id="329"/>
            <p14:sldId id="409"/>
            <p14:sldId id="417"/>
            <p14:sldId id="418"/>
            <p14:sldId id="419"/>
            <p14:sldId id="420"/>
            <p14:sldId id="421"/>
            <p14:sldId id="422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9"/>
            <p14:sldId id="440"/>
            <p14:sldId id="423"/>
            <p14:sldId id="424"/>
            <p14:sldId id="425"/>
            <p14:sldId id="426"/>
            <p14:sldId id="427"/>
            <p14:sldId id="428"/>
            <p14:sldId id="442"/>
            <p14:sldId id="441"/>
            <p14:sldId id="444"/>
            <p14:sldId id="443"/>
            <p14:sldId id="446"/>
            <p14:sldId id="445"/>
            <p14:sldId id="448"/>
            <p14:sldId id="447"/>
            <p14:sldId id="449"/>
            <p14:sldId id="4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CC3300"/>
    <a:srgbClr val="FF00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05" autoAdjust="0"/>
    <p:restoredTop sz="94615" autoAdjust="0"/>
  </p:normalViewPr>
  <p:slideViewPr>
    <p:cSldViewPr>
      <p:cViewPr>
        <p:scale>
          <a:sx n="75" d="100"/>
          <a:sy n="75" d="100"/>
        </p:scale>
        <p:origin x="-2628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55A99CA8-6823-DA42-A515-BF0DAB1F4B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8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6B759-2B86-42FD-8C42-DA6B31884727}" type="slidenum">
              <a:rPr lang="ru-RU"/>
              <a:pPr/>
              <a:t>13</a:t>
            </a:fld>
            <a:endParaRPr lang="ru-RU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Успех деятельности организации определяется ее управлением: систематически и прозрачным способом. Это м.б. достигнуто внедрением и поддержанием в рабочем состоянии СМК. Управление организацией включает менеджмент качества наряду с другими аспектами менеджмента.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6035B-0FB0-BD48-8EBB-408C7AE280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1B65-2623-EB4E-B005-D0F03087B7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0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D0E43-CCD8-0046-88F6-071824A6A2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6E49-067C-E747-9974-740BB6495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5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6D1-8485-9547-955F-8426787CC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4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D641-14CE-E94E-9B01-75AB73B4D4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1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6E38C-16C8-5640-BD01-50D3B9B0AC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7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28E8-3C5E-EB42-9B14-E40F37C91D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5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10896-D9A9-8B47-9680-2C0A1EA28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7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4ACC6-6F8E-C341-BAAC-D4D0969630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2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E93C-C074-5B46-9D7D-2B189A3AE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F9FA-A985-C346-B3EE-8BCFE7231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5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0FBBD-A67C-9F47-A273-DFE0572EC8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0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7D2B78-6834-BB4F-94D5-81DF2C331A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CC3300"/>
                </a:solidFill>
              </a:rPr>
              <a:t>Дисциплина: </a:t>
            </a:r>
            <a:br>
              <a:rPr lang="ru-RU" sz="2800" b="1">
                <a:solidFill>
                  <a:srgbClr val="CC3300"/>
                </a:solidFill>
              </a:rPr>
            </a:br>
            <a:r>
              <a:rPr lang="ru-RU" sz="2800" b="1">
                <a:solidFill>
                  <a:srgbClr val="CC3300"/>
                </a:solidFill>
              </a:rPr>
              <a:t>«Метрология, стандартизация и сертификация»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33725"/>
            <a:ext cx="9144000" cy="25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Тема лекции: </a:t>
            </a:r>
          </a:p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«Международные стандарты»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96A12DB-E2E3-264B-B2D9-B946DE8931B4}" type="slidenum">
              <a:rPr lang="ru-RU" sz="1400"/>
              <a:pPr/>
              <a:t>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857224" y="1785926"/>
            <a:ext cx="7559675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Цели высшего руководства организации (по ИСО 9004:2000):</a:t>
            </a:r>
            <a:r>
              <a:rPr lang="ru-RU" sz="2800" b="1" dirty="0">
                <a:solidFill>
                  <a:schemeClr val="accent2"/>
                </a:solidFill>
              </a:rPr>
              <a:t>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</a:rPr>
              <a:t>1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определение и удовлетворение потребностей и ожиданий потребителей и заинтересованных сторон;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</a:t>
            </a:r>
            <a:r>
              <a:rPr lang="ru-RU" sz="2800" b="1" dirty="0">
                <a:solidFill>
                  <a:srgbClr val="CC3300"/>
                </a:solidFill>
              </a:rPr>
              <a:t>2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 обеспечения преимуществ в конкурентной борьбе, и осуществление этого результативно и эффективно;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500034" y="1714488"/>
            <a:ext cx="8064500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3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 достижение, поддержание и повышение эффективности и возможностей организации в целом.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ИСО 9001</a:t>
            </a:r>
            <a:r>
              <a:rPr lang="ru-RU" sz="2800" b="1" dirty="0">
                <a:solidFill>
                  <a:srgbClr val="000099"/>
                </a:solidFill>
              </a:rPr>
              <a:t> и </a:t>
            </a:r>
            <a:r>
              <a:rPr lang="ru-RU" sz="2800" b="1" dirty="0">
                <a:solidFill>
                  <a:srgbClr val="CC3300"/>
                </a:solidFill>
              </a:rPr>
              <a:t>9004 </a:t>
            </a:r>
            <a:r>
              <a:rPr lang="ru-RU" sz="2800" b="1" dirty="0">
                <a:solidFill>
                  <a:srgbClr val="000099"/>
                </a:solidFill>
              </a:rPr>
              <a:t>– согласованная пара МС на СМК для дополнения друг друга. Но могут применяться независимо. Для облегчения использования в них применена одинаковая структура, но </a:t>
            </a:r>
            <a:r>
              <a:rPr lang="ru-RU" sz="2800" b="1" u="sng" dirty="0">
                <a:solidFill>
                  <a:srgbClr val="000099"/>
                </a:solidFill>
              </a:rPr>
              <a:t>имеют</a:t>
            </a:r>
            <a:r>
              <a:rPr lang="ru-RU" sz="2800" b="1" u="sng" dirty="0">
                <a:solidFill>
                  <a:schemeClr val="accent2"/>
                </a:solidFill>
              </a:rPr>
              <a:t> </a:t>
            </a:r>
            <a:r>
              <a:rPr lang="ru-RU" sz="2800" b="1" u="sng" dirty="0">
                <a:solidFill>
                  <a:srgbClr val="000099"/>
                </a:solidFill>
              </a:rPr>
              <a:t>разные области применения</a:t>
            </a:r>
            <a:r>
              <a:rPr lang="ru-RU" sz="2800" b="1" dirty="0">
                <a:solidFill>
                  <a:srgbClr val="000099"/>
                </a:solidFill>
              </a:rPr>
              <a:t>.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714348" y="1643050"/>
            <a:ext cx="80645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Области применения ИСО 9004:2000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-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CC3300"/>
                </a:solidFill>
              </a:rPr>
              <a:t>только для внутреннего потребления!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ru-RU" sz="2800" b="1" dirty="0">
                <a:solidFill>
                  <a:srgbClr val="000099"/>
                </a:solidFill>
              </a:rPr>
              <a:t>(</a:t>
            </a:r>
            <a:r>
              <a:rPr lang="ru-RU" sz="2800" b="1" u="sng" dirty="0">
                <a:solidFill>
                  <a:srgbClr val="000099"/>
                </a:solidFill>
              </a:rPr>
              <a:t>термин продукция означает и услугу);</a:t>
            </a:r>
            <a:endParaRPr lang="ru-RU" sz="28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-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b="1" u="sng" dirty="0">
                <a:solidFill>
                  <a:srgbClr val="000099"/>
                </a:solidFill>
              </a:rPr>
              <a:t>ни для сертификации или заключения контрактов, ни для использования в качестве руководства по внедрению ИСО 9001:2000 не </a:t>
            </a:r>
            <a:r>
              <a:rPr lang="ru-RU" sz="2800" b="1" u="sng" dirty="0" smtClean="0">
                <a:solidFill>
                  <a:srgbClr val="000099"/>
                </a:solidFill>
              </a:rPr>
              <a:t>применяется</a:t>
            </a:r>
            <a:endParaRPr lang="ru-RU" sz="2800" b="1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571612"/>
            <a:ext cx="8424863" cy="6477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</a:rPr>
              <a:t>Основные положения МС ИСО 9000:2000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71472" y="2428868"/>
            <a:ext cx="7921625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0099"/>
                </a:solidFill>
              </a:rPr>
              <a:t>Для создания </a:t>
            </a:r>
            <a:r>
              <a:rPr lang="ru-RU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</a:t>
            </a:r>
            <a:r>
              <a:rPr lang="ru-RU" sz="2800" b="1" dirty="0">
                <a:solidFill>
                  <a:srgbClr val="000099"/>
                </a:solidFill>
              </a:rPr>
              <a:t> менеджмента качества требуется </a:t>
            </a:r>
            <a:r>
              <a:rPr lang="ru-RU" sz="2800" b="1" u="sng" dirty="0">
                <a:solidFill>
                  <a:srgbClr val="000099"/>
                </a:solidFill>
              </a:rPr>
              <a:t>стратегическое решение  высшего руководства организации</a:t>
            </a:r>
            <a:r>
              <a:rPr lang="ru-RU" sz="2800" b="1" dirty="0">
                <a:solidFill>
                  <a:srgbClr val="000099"/>
                </a:solidFill>
              </a:rPr>
              <a:t>.   На разработку и внедрение СМК влияют:          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изменяющиеся </a:t>
            </a:r>
            <a:r>
              <a:rPr lang="ru-RU" sz="2800" b="1" dirty="0">
                <a:solidFill>
                  <a:srgbClr val="000099"/>
                </a:solidFill>
              </a:rPr>
              <a:t>потребности;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конкретные </a:t>
            </a:r>
            <a:r>
              <a:rPr lang="ru-RU" sz="2800" b="1" dirty="0">
                <a:solidFill>
                  <a:srgbClr val="000099"/>
                </a:solidFill>
              </a:rPr>
              <a:t>цели организации;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выпускаемая </a:t>
            </a:r>
            <a:r>
              <a:rPr lang="ru-RU" sz="2800" b="1" dirty="0">
                <a:solidFill>
                  <a:srgbClr val="000099"/>
                </a:solidFill>
              </a:rPr>
              <a:t>продукция;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применяемые процессы;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размер </a:t>
            </a:r>
            <a:r>
              <a:rPr lang="ru-RU" sz="2800" b="1" dirty="0">
                <a:solidFill>
                  <a:srgbClr val="000099"/>
                </a:solidFill>
              </a:rPr>
              <a:t>и структура организации.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736"/>
            <a:ext cx="7772400" cy="731837"/>
          </a:xfrm>
        </p:spPr>
        <p:txBody>
          <a:bodyPr/>
          <a:lstStyle/>
          <a:p>
            <a:r>
              <a:rPr lang="ru-RU" sz="2800" b="1" dirty="0">
                <a:solidFill>
                  <a:srgbClr val="CC3300"/>
                </a:solidFill>
              </a:rPr>
              <a:t>ПРИНЦИПЫ МЕНЕДЖМЕНТА КАЧЕСТВА  международных стандартов серии  ИСО 9000: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57158" y="2456795"/>
            <a:ext cx="7993062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Ориентация </a:t>
            </a:r>
            <a:r>
              <a:rPr lang="ru-RU" sz="2800" b="1" dirty="0">
                <a:solidFill>
                  <a:srgbClr val="000099"/>
                </a:solidFill>
              </a:rPr>
              <a:t>на потребителя.</a:t>
            </a:r>
            <a:r>
              <a:rPr lang="ru-RU" sz="2800" b="1" dirty="0">
                <a:solidFill>
                  <a:schemeClr val="accent2"/>
                </a:solidFill>
              </a:rPr>
              <a:t>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Лидерство </a:t>
            </a:r>
            <a:r>
              <a:rPr lang="ru-RU" sz="2800" b="1" dirty="0">
                <a:solidFill>
                  <a:srgbClr val="000099"/>
                </a:solidFill>
              </a:rPr>
              <a:t>руководителя.</a:t>
            </a:r>
            <a:r>
              <a:rPr lang="ru-RU" sz="2800" b="1" dirty="0">
                <a:solidFill>
                  <a:schemeClr val="accent2"/>
                </a:solidFill>
              </a:rPr>
              <a:t>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Вовлечение </a:t>
            </a:r>
            <a:r>
              <a:rPr lang="ru-RU" sz="2800" b="1" dirty="0">
                <a:solidFill>
                  <a:srgbClr val="000099"/>
                </a:solidFill>
              </a:rPr>
              <a:t>работников.</a:t>
            </a:r>
            <a:r>
              <a:rPr lang="ru-RU" sz="2800" b="1" dirty="0">
                <a:solidFill>
                  <a:schemeClr val="accent2"/>
                </a:solidFill>
              </a:rPr>
              <a:t>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Процессный </a:t>
            </a:r>
            <a:r>
              <a:rPr lang="ru-RU" sz="2800" b="1" dirty="0">
                <a:solidFill>
                  <a:srgbClr val="000099"/>
                </a:solidFill>
              </a:rPr>
              <a:t>подход.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chemeClr val="accent2"/>
                </a:solidFill>
              </a:rPr>
              <a:t>С</a:t>
            </a:r>
            <a:r>
              <a:rPr lang="ru-RU" sz="2800" b="1" dirty="0" smtClean="0">
                <a:solidFill>
                  <a:srgbClr val="000099"/>
                </a:solidFill>
              </a:rPr>
              <a:t>истемный </a:t>
            </a:r>
            <a:r>
              <a:rPr lang="ru-RU" sz="2800" b="1" dirty="0">
                <a:solidFill>
                  <a:srgbClr val="000099"/>
                </a:solidFill>
              </a:rPr>
              <a:t>подход к менеджменту.</a:t>
            </a:r>
            <a:r>
              <a:rPr lang="ru-RU" sz="2800" b="1" dirty="0">
                <a:solidFill>
                  <a:schemeClr val="accent2"/>
                </a:solidFill>
              </a:rPr>
              <a:t>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ru-RU" sz="2800" b="1" dirty="0" smtClean="0">
                <a:solidFill>
                  <a:srgbClr val="000099"/>
                </a:solidFill>
              </a:rPr>
              <a:t>остоянное </a:t>
            </a:r>
            <a:r>
              <a:rPr lang="ru-RU" sz="2800" b="1" dirty="0">
                <a:solidFill>
                  <a:srgbClr val="000099"/>
                </a:solidFill>
              </a:rPr>
              <a:t>улучшение.</a:t>
            </a:r>
            <a:r>
              <a:rPr lang="ru-RU" sz="2800" b="1" dirty="0">
                <a:solidFill>
                  <a:schemeClr val="accent2"/>
                </a:solidFill>
              </a:rPr>
              <a:t>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ru-RU" sz="2800" b="1" dirty="0" smtClean="0">
                <a:solidFill>
                  <a:srgbClr val="000099"/>
                </a:solidFill>
              </a:rPr>
              <a:t>ринятие </a:t>
            </a:r>
            <a:r>
              <a:rPr lang="ru-RU" sz="2800" b="1" dirty="0">
                <a:solidFill>
                  <a:srgbClr val="000099"/>
                </a:solidFill>
              </a:rPr>
              <a:t>решений, основанных на фактах.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Взаимовыгодные </a:t>
            </a:r>
            <a:r>
              <a:rPr lang="ru-RU" sz="2800" b="1" dirty="0">
                <a:solidFill>
                  <a:srgbClr val="000099"/>
                </a:solidFill>
              </a:rPr>
              <a:t>отношения с поставщиками.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714348" y="3071810"/>
            <a:ext cx="8137525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Постоянное улучшение</a:t>
            </a:r>
            <a:r>
              <a:rPr lang="ru-RU" sz="2800" b="1" dirty="0">
                <a:solidFill>
                  <a:srgbClr val="CC3300"/>
                </a:solidFill>
              </a:rPr>
              <a:t> –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повторяющаяся деятельность по увеличению способности выполнить требование.</a:t>
            </a:r>
            <a:r>
              <a:rPr lang="ru-RU" sz="2800" b="1" dirty="0">
                <a:solidFill>
                  <a:schemeClr val="accent2"/>
                </a:solidFill>
              </a:rPr>
              <a:t>                       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Удовлетворенность потребителей</a:t>
            </a:r>
            <a:r>
              <a:rPr lang="ru-RU" sz="2800" b="1" dirty="0">
                <a:solidFill>
                  <a:srgbClr val="CC3300"/>
                </a:solidFill>
              </a:rPr>
              <a:t> –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восприятие потребителями степени выполнения их требований.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48" y="1428736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660066"/>
                </a:solidFill>
              </a:rPr>
              <a:t>Термины и определения: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704138" cy="3859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Результативность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000099"/>
                </a:solidFill>
              </a:rPr>
              <a:t>- степень реализации запланированных результатов.</a:t>
            </a:r>
            <a:r>
              <a:rPr lang="ru-RU" sz="3800" b="1">
                <a:solidFill>
                  <a:schemeClr val="accent2"/>
                </a:solidFill>
              </a:rPr>
              <a:t>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3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Эффективность</a:t>
            </a:r>
            <a:r>
              <a:rPr lang="ru-RU" sz="3800" b="1">
                <a:solidFill>
                  <a:schemeClr val="accent2"/>
                </a:solidFill>
              </a:rPr>
              <a:t> </a:t>
            </a:r>
            <a:r>
              <a:rPr lang="ru-RU" sz="3800" b="1">
                <a:solidFill>
                  <a:srgbClr val="000099"/>
                </a:solidFill>
              </a:rPr>
              <a:t>- связь между достигнутым результатом и использованными ресурсами.</a:t>
            </a:r>
            <a:endParaRPr lang="ru-RU" sz="3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357298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</a:rPr>
              <a:t>Этапы разработки и внедрения системы менеджмента качества на предприятии: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28596" y="2643182"/>
            <a:ext cx="8353425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Установление </a:t>
            </a:r>
            <a:r>
              <a:rPr lang="ru-RU" sz="2800" b="1" dirty="0">
                <a:solidFill>
                  <a:srgbClr val="000099"/>
                </a:solidFill>
              </a:rPr>
              <a:t>потребностей и ожиданий потребителей и других заинтересованных сторон.</a:t>
            </a:r>
            <a:r>
              <a:rPr lang="ru-RU" sz="2800" b="1" dirty="0">
                <a:solidFill>
                  <a:schemeClr val="accent2"/>
                </a:solidFill>
              </a:rPr>
              <a:t>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ct val="5000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Разработка </a:t>
            </a:r>
            <a:r>
              <a:rPr lang="ru-RU" sz="2800" b="1" dirty="0">
                <a:solidFill>
                  <a:srgbClr val="000099"/>
                </a:solidFill>
              </a:rPr>
              <a:t>политики и целей организации в области качества.</a:t>
            </a:r>
            <a:r>
              <a:rPr lang="ru-RU" sz="2800" b="1" dirty="0">
                <a:solidFill>
                  <a:schemeClr val="accent2"/>
                </a:solidFill>
              </a:rPr>
              <a:t>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ct val="5000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Установление </a:t>
            </a:r>
            <a:r>
              <a:rPr lang="ru-RU" sz="2800" b="1" dirty="0">
                <a:solidFill>
                  <a:srgbClr val="000099"/>
                </a:solidFill>
              </a:rPr>
              <a:t>процессов и </a:t>
            </a:r>
            <a:r>
              <a:rPr lang="ru-RU" sz="2800" b="1" u="sng" dirty="0">
                <a:solidFill>
                  <a:srgbClr val="000099"/>
                </a:solidFill>
              </a:rPr>
              <a:t>ответственности</a:t>
            </a:r>
            <a:r>
              <a:rPr lang="ru-RU" sz="2800" b="1" dirty="0">
                <a:solidFill>
                  <a:srgbClr val="000099"/>
                </a:solidFill>
              </a:rPr>
              <a:t>, необходимых для достижения целей в области качества.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500034" y="1357298"/>
            <a:ext cx="8137525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lain" startAt="4"/>
            </a:pPr>
            <a:r>
              <a:rPr lang="ru-RU" sz="2800" b="1" dirty="0" smtClean="0">
                <a:solidFill>
                  <a:srgbClr val="000099"/>
                </a:solidFill>
              </a:rPr>
              <a:t>Определение </a:t>
            </a:r>
            <a:r>
              <a:rPr lang="ru-RU" sz="2800" b="1" dirty="0">
                <a:solidFill>
                  <a:srgbClr val="000099"/>
                </a:solidFill>
              </a:rPr>
              <a:t>и обеспечение </a:t>
            </a:r>
            <a:r>
              <a:rPr lang="ru-RU" sz="2800" b="1" dirty="0" err="1">
                <a:solidFill>
                  <a:srgbClr val="000099"/>
                </a:solidFill>
              </a:rPr>
              <a:t>необхо-димых</a:t>
            </a:r>
            <a:r>
              <a:rPr lang="ru-RU" sz="2800" b="1" dirty="0">
                <a:solidFill>
                  <a:srgbClr val="000099"/>
                </a:solidFill>
              </a:rPr>
              <a:t> ресурсов для достижения целей в области качества.</a:t>
            </a:r>
            <a:r>
              <a:rPr lang="ru-RU" sz="2800" b="1" dirty="0">
                <a:solidFill>
                  <a:schemeClr val="accent2"/>
                </a:solidFill>
              </a:rPr>
              <a:t>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ct val="50000"/>
              </a:spcBef>
              <a:buAutoNum type="arabicPlain" startAt="4"/>
            </a:pPr>
            <a:r>
              <a:rPr lang="ru-RU" sz="2800" b="1" dirty="0" smtClean="0">
                <a:solidFill>
                  <a:srgbClr val="000099"/>
                </a:solidFill>
              </a:rPr>
              <a:t>Разработка </a:t>
            </a:r>
            <a:r>
              <a:rPr lang="ru-RU" sz="2800" b="1" dirty="0">
                <a:solidFill>
                  <a:srgbClr val="000099"/>
                </a:solidFill>
              </a:rPr>
              <a:t>методов для измерений результативности и эффективности каждого процесса.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ct val="50000"/>
              </a:spcBef>
              <a:buAutoNum type="arabicPlain" startAt="4"/>
            </a:pPr>
            <a:r>
              <a:rPr lang="ru-RU" sz="2800" b="1" dirty="0" smtClean="0">
                <a:solidFill>
                  <a:srgbClr val="000099"/>
                </a:solidFill>
              </a:rPr>
              <a:t>Применение </a:t>
            </a:r>
            <a:r>
              <a:rPr lang="ru-RU" sz="2800" b="1" dirty="0">
                <a:solidFill>
                  <a:srgbClr val="000099"/>
                </a:solidFill>
              </a:rPr>
              <a:t>результатов этих измерений для определения результативности и эффективности каждого процесса.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28596" y="1857364"/>
            <a:ext cx="8280400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lain" startAt="7"/>
            </a:pPr>
            <a:r>
              <a:rPr lang="ru-RU" sz="2800" b="1" dirty="0" smtClean="0">
                <a:solidFill>
                  <a:srgbClr val="000099"/>
                </a:solidFill>
              </a:rPr>
              <a:t>Определение </a:t>
            </a:r>
            <a:r>
              <a:rPr lang="ru-RU" sz="2800" b="1" dirty="0">
                <a:solidFill>
                  <a:srgbClr val="000099"/>
                </a:solidFill>
              </a:rPr>
              <a:t>средств, необходимых для предупреждения несоответствий и устранения причин.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ct val="50000"/>
              </a:spcBef>
              <a:buAutoNum type="arabicPlain" startAt="7"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применение процесса</a:t>
            </a:r>
            <a:r>
              <a:rPr lang="ru-RU" sz="2800" b="1" dirty="0">
                <a:solidFill>
                  <a:srgbClr val="000099"/>
                </a:solidFill>
              </a:rPr>
              <a:t> для </a:t>
            </a:r>
            <a:r>
              <a:rPr lang="ru-RU" sz="2800" b="1" u="sng" dirty="0">
                <a:solidFill>
                  <a:srgbClr val="000099"/>
                </a:solidFill>
              </a:rPr>
              <a:t>постоянного улучшения</a:t>
            </a:r>
            <a:r>
              <a:rPr lang="ru-RU" sz="2800" b="1" dirty="0">
                <a:solidFill>
                  <a:srgbClr val="000099"/>
                </a:solidFill>
              </a:rPr>
              <a:t> системы менеджмента качества.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u="sng">
                <a:solidFill>
                  <a:srgbClr val="002060"/>
                </a:solidFill>
              </a:rPr>
              <a:t>План лекции: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FDA7CA8-58EA-5549-AD3E-945EC094032A}" type="slidenum">
              <a:rPr lang="ru-RU" sz="1400"/>
              <a:pPr/>
              <a:t>2</a:t>
            </a:fld>
            <a:endParaRPr lang="ru-RU" sz="1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071678"/>
            <a:ext cx="8135938" cy="38798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Международные стандарты (МС) серии ИСО 9000 «Система менеджмента качества».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 Этапы разработки и внедрения системы менеджмента качества в организации.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3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 Процессный подход МС серии ИСО 9000.                                                                 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4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 Процессы стандартов ИСО 9000.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85786" y="2285992"/>
            <a:ext cx="76327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C3300"/>
                </a:solidFill>
              </a:rPr>
              <a:t>Политика в области качества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CC3300"/>
                </a:solidFill>
              </a:rPr>
              <a:t>–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общие намерения и направления деятельности организации в области качества, официально сформулированные высшим руководством.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miss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28600"/>
            <a:ext cx="4584700" cy="6456363"/>
          </a:xfrm>
          <a:prstGeom prst="rect">
            <a:avLst/>
          </a:prstGeo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5651500" y="1557338"/>
            <a:ext cx="2952750" cy="3748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</a:rPr>
              <a:t>МИССИЯ          ВИДЕНИЕ ЦЕЛЬ </a:t>
            </a:r>
          </a:p>
          <a:p>
            <a:pPr>
              <a:spcBef>
                <a:spcPct val="50000"/>
              </a:spcBef>
            </a:pPr>
            <a:r>
              <a:rPr lang="ru-RU" sz="3200" b="1" u="sng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менеджмента качества</a:t>
            </a:r>
            <a:r>
              <a:rPr lang="ru-RU" sz="3200" b="1">
                <a:solidFill>
                  <a:srgbClr val="CC3300"/>
                </a:solidFill>
              </a:rPr>
              <a:t>  ОАО ЧМЗ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poli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65100"/>
            <a:ext cx="4664075" cy="6503988"/>
          </a:xfrm>
          <a:prstGeom prst="rect">
            <a:avLst/>
          </a:prstGeom>
          <a:noFill/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724525" y="1989138"/>
            <a:ext cx="2881313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</a:rPr>
              <a:t>ПОЛИТИКА в области качества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</a:rPr>
              <a:t>ОАО ЧМЗ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ekologja_polit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85725"/>
            <a:ext cx="4530725" cy="6696075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292724" y="2636838"/>
            <a:ext cx="3636993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CC3300"/>
                </a:solidFill>
              </a:rPr>
              <a:t>Экологическая политика ОАО ЧМЗ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</a:rPr>
              <a:t>Процессы и процессный подход</a:t>
            </a:r>
            <a:r>
              <a:rPr lang="ru-RU" sz="3200" dirty="0"/>
              <a:t> 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500034" y="2571744"/>
            <a:ext cx="820896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3300"/>
                </a:solidFill>
              </a:rPr>
              <a:t>Processus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ru-RU" sz="3200" b="1" dirty="0">
                <a:solidFill>
                  <a:srgbClr val="CC3300"/>
                </a:solidFill>
              </a:rPr>
              <a:t>(лат.) – продвижение;</a:t>
            </a:r>
            <a:r>
              <a:rPr lang="ru-RU" sz="3200" b="1" dirty="0">
                <a:solidFill>
                  <a:srgbClr val="000099"/>
                </a:solidFill>
              </a:rPr>
              <a:t> совокупность последовательных действий для достижения результата.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Всякая деятельность (работа) может рассматриваться как процесс, который характеризуется своими входами и выходами.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857364"/>
            <a:ext cx="7772400" cy="587375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</a:rPr>
              <a:t>Процессный подход МС ИСО 9000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3143248"/>
            <a:ext cx="7991475" cy="2857520"/>
          </a:xfrm>
        </p:spPr>
        <p:txBody>
          <a:bodyPr/>
          <a:lstStyle/>
          <a:p>
            <a:pPr marL="0" indent="14288">
              <a:buFontTx/>
              <a:buNone/>
            </a:pPr>
            <a:r>
              <a:rPr lang="ru-RU" sz="2800" b="1" dirty="0">
                <a:solidFill>
                  <a:srgbClr val="000099"/>
                </a:solidFill>
              </a:rPr>
              <a:t>Процесс – совокупность взаимосвязанных и взаимодействующих видов деятельности, использующая ресурсы для преобразования входов в выходы.</a:t>
            </a:r>
          </a:p>
          <a:p>
            <a:pPr marL="0" indent="14288">
              <a:buFontTx/>
              <a:buNone/>
            </a:pPr>
            <a:r>
              <a:rPr lang="ru-RU" sz="2800" b="1" dirty="0">
                <a:solidFill>
                  <a:srgbClr val="000099"/>
                </a:solidFill>
              </a:rPr>
              <a:t>(выход одного процесса  м.б.  входом другого).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71472" y="1571612"/>
            <a:ext cx="8208962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ВХОДЫ   (ВЫХОДЫ)   ПРОЦЕССОВ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Материальные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(сырье, промежуточная, конечная продукция, образец и т.п.)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Информационные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(требования к продукции, характеристики продукции, функции связи, данные измерений и т.п.)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	</a:t>
            </a:r>
            <a:r>
              <a:rPr lang="ru-RU" sz="2800" b="1" dirty="0">
                <a:solidFill>
                  <a:srgbClr val="000099"/>
                </a:solidFill>
              </a:rPr>
              <a:t>- благоприятные возможности для изменений</a:t>
            </a: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 flipH="1">
            <a:off x="2071670" y="3000372"/>
            <a:ext cx="5214974" cy="928694"/>
          </a:xfrm>
          <a:prstGeom prst="line">
            <a:avLst/>
          </a:prstGeom>
          <a:noFill/>
          <a:ln w="349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1357290" y="5072074"/>
            <a:ext cx="3929090" cy="571504"/>
          </a:xfrm>
          <a:prstGeom prst="line">
            <a:avLst/>
          </a:prstGeom>
          <a:noFill/>
          <a:ln w="34925">
            <a:solidFill>
              <a:srgbClr val="993300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7286644" y="2928934"/>
            <a:ext cx="139700" cy="1270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5143504" y="5000636"/>
            <a:ext cx="139700" cy="1270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7401" name="Oval 9"/>
          <p:cNvSpPr>
            <a:spLocks noChangeArrowheads="1"/>
          </p:cNvSpPr>
          <p:nvPr/>
        </p:nvSpPr>
        <p:spPr bwMode="auto">
          <a:xfrm>
            <a:off x="1214414" y="5643578"/>
            <a:ext cx="139700" cy="1270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85720" y="1785926"/>
            <a:ext cx="857256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0099"/>
                </a:solidFill>
              </a:rPr>
              <a:t>Систематическая идентификация и менеджмент процессов - есть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системный подход</a:t>
            </a:r>
            <a:r>
              <a:rPr lang="ru-RU" sz="2800" b="1" dirty="0">
                <a:solidFill>
                  <a:srgbClr val="000099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0099"/>
                </a:solidFill>
              </a:rPr>
              <a:t>Важность подхода заключается в:  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-понимании </a:t>
            </a:r>
            <a:r>
              <a:rPr lang="ru-RU" sz="2800" b="1" dirty="0">
                <a:solidFill>
                  <a:srgbClr val="000099"/>
                </a:solidFill>
              </a:rPr>
              <a:t>требований и соответствия им;                                           </a:t>
            </a:r>
            <a:r>
              <a:rPr lang="ru-RU" sz="2800" b="1" dirty="0" smtClean="0">
                <a:solidFill>
                  <a:srgbClr val="000099"/>
                </a:solidFill>
              </a:rPr>
              <a:t>-рассмотрении </a:t>
            </a:r>
            <a:r>
              <a:rPr lang="ru-RU" sz="2800" b="1" dirty="0">
                <a:solidFill>
                  <a:srgbClr val="000099"/>
                </a:solidFill>
              </a:rPr>
              <a:t>процессов с точки зрения </a:t>
            </a:r>
            <a:r>
              <a:rPr lang="ru-RU" sz="2800" b="1" dirty="0" smtClean="0">
                <a:solidFill>
                  <a:srgbClr val="000099"/>
                </a:solidFill>
              </a:rPr>
              <a:t>добавленной </a:t>
            </a:r>
            <a:r>
              <a:rPr lang="ru-RU" sz="2800" b="1" dirty="0">
                <a:solidFill>
                  <a:srgbClr val="000099"/>
                </a:solidFill>
              </a:rPr>
              <a:t>ценности;          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-постоянного </a:t>
            </a:r>
            <a:r>
              <a:rPr lang="ru-RU" sz="2800" b="1" dirty="0">
                <a:solidFill>
                  <a:srgbClr val="000099"/>
                </a:solidFill>
              </a:rPr>
              <a:t>улучшения процессов на основе объективных измерений, анализа.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model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0" y="614364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Модель СМК, основанная на процессном подходе</a:t>
            </a:r>
          </a:p>
        </p:txBody>
      </p:sp>
      <p:sp>
        <p:nvSpPr>
          <p:cNvPr id="223232" name="Text Box 0"/>
          <p:cNvSpPr txBox="1">
            <a:spLocks noChangeArrowheads="1"/>
          </p:cNvSpPr>
          <p:nvPr/>
        </p:nvSpPr>
        <p:spPr bwMode="auto">
          <a:xfrm>
            <a:off x="5443538" y="981075"/>
            <a:ext cx="287337" cy="320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/>
              <a:t>1</a:t>
            </a:r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4165600" y="2325688"/>
            <a:ext cx="287338" cy="320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/>
              <a:t>2</a:t>
            </a: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779838" y="3068638"/>
            <a:ext cx="287337" cy="320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/>
              <a:t>3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995738" y="4149725"/>
            <a:ext cx="287337" cy="320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/>
              <a:t>4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5232400" y="2981325"/>
            <a:ext cx="287338" cy="320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500034" y="1357298"/>
            <a:ext cx="8351837" cy="379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5 основных процессов системы менеджмента качества (СМК)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ru-RU" sz="2800" b="1" dirty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Постоянное </a:t>
            </a:r>
            <a:r>
              <a:rPr lang="ru-RU" sz="2800" b="1" dirty="0">
                <a:solidFill>
                  <a:srgbClr val="000099"/>
                </a:solidFill>
              </a:rPr>
              <a:t>улучшение СМК.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Ответственность </a:t>
            </a:r>
            <a:r>
              <a:rPr lang="ru-RU" sz="2800" b="1" dirty="0">
                <a:solidFill>
                  <a:srgbClr val="000099"/>
                </a:solidFill>
              </a:rPr>
              <a:t>руководства.</a:t>
            </a:r>
            <a:r>
              <a:rPr lang="ru-RU" sz="2800" b="1" dirty="0">
                <a:solidFill>
                  <a:schemeClr val="accent2"/>
                </a:solidFill>
              </a:rPr>
              <a:t>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Менеджмент </a:t>
            </a:r>
            <a:r>
              <a:rPr lang="ru-RU" sz="2800" b="1" dirty="0">
                <a:solidFill>
                  <a:srgbClr val="000099"/>
                </a:solidFill>
              </a:rPr>
              <a:t>ресурсов.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Процессы </a:t>
            </a:r>
            <a:r>
              <a:rPr lang="ru-RU" sz="2800" b="1" dirty="0">
                <a:solidFill>
                  <a:srgbClr val="000099"/>
                </a:solidFill>
              </a:rPr>
              <a:t>жизненного цикла продукции.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spcBef>
                <a:spcPts val="0"/>
              </a:spcBef>
              <a:buAutoNum type="arabicPlain"/>
            </a:pPr>
            <a:r>
              <a:rPr lang="ru-RU" sz="2800" b="1" dirty="0" smtClean="0">
                <a:solidFill>
                  <a:srgbClr val="000099"/>
                </a:solidFill>
              </a:rPr>
              <a:t>Измерение</a:t>
            </a:r>
            <a:r>
              <a:rPr lang="ru-RU" sz="2800" b="1" dirty="0">
                <a:solidFill>
                  <a:srgbClr val="000099"/>
                </a:solidFill>
              </a:rPr>
              <a:t>, анализ, постоянное улучшение.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500034" y="1571612"/>
            <a:ext cx="814393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C3300"/>
                </a:solidFill>
              </a:rPr>
              <a:t>Для чего нужны стандарты на СМК?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dirty="0">
                <a:solidFill>
                  <a:srgbClr val="000099"/>
                </a:solidFill>
              </a:rPr>
              <a:t>  Для выхода на международный </a:t>
            </a:r>
            <a:r>
              <a:rPr lang="ru-RU" sz="3200" b="1" dirty="0" smtClean="0">
                <a:solidFill>
                  <a:srgbClr val="000099"/>
                </a:solidFill>
              </a:rPr>
              <a:t>рынок</a:t>
            </a:r>
            <a:endParaRPr lang="ru-RU" sz="32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dirty="0">
                <a:solidFill>
                  <a:srgbClr val="000099"/>
                </a:solidFill>
              </a:rPr>
              <a:t>  Завоевания и удержания сегмента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рынка</a:t>
            </a:r>
            <a:endParaRPr lang="ru-RU" sz="32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dirty="0">
                <a:solidFill>
                  <a:srgbClr val="000099"/>
                </a:solidFill>
              </a:rPr>
              <a:t>  Вытеснения </a:t>
            </a:r>
            <a:r>
              <a:rPr lang="ru-RU" sz="3200" b="1" dirty="0" smtClean="0">
                <a:solidFill>
                  <a:srgbClr val="000099"/>
                </a:solidFill>
              </a:rPr>
              <a:t>конкурентов</a:t>
            </a:r>
            <a:endParaRPr lang="ru-RU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00034" y="1214422"/>
            <a:ext cx="8208962" cy="379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1 СМК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– должна быть: разработана, </a:t>
            </a:r>
            <a:r>
              <a:rPr lang="ru-RU" sz="2800" b="1" dirty="0" err="1">
                <a:solidFill>
                  <a:srgbClr val="000099"/>
                </a:solidFill>
              </a:rPr>
              <a:t>задокументирована</a:t>
            </a:r>
            <a:r>
              <a:rPr lang="ru-RU" sz="2800" b="1" dirty="0">
                <a:solidFill>
                  <a:srgbClr val="000099"/>
                </a:solidFill>
              </a:rPr>
              <a:t> и внедрена, поддерживаться в рабочем состоянии + постоянно улучшаться.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Для этого необходимо: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а)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определить  процессы, установить их иерархию, связи между собой, последовательность взаимодействий;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52491" y="1857364"/>
            <a:ext cx="792003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C3300"/>
                </a:solidFill>
              </a:rPr>
              <a:t>б)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определить критерии и методы управления процессами;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C3300"/>
                </a:solidFill>
              </a:rPr>
              <a:t>в) </a:t>
            </a:r>
            <a:r>
              <a:rPr lang="ru-RU" sz="2800" b="1" dirty="0">
                <a:solidFill>
                  <a:srgbClr val="000099"/>
                </a:solidFill>
              </a:rPr>
              <a:t>обеспечить ресурсами и информацией;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2910" y="3286124"/>
            <a:ext cx="755967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C3300"/>
                </a:solidFill>
              </a:rPr>
              <a:t>г)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осуществлять мониторинг, измерение, анализ процессов;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</a:t>
            </a:r>
            <a:r>
              <a:rPr lang="ru-RU" sz="2800" b="1" dirty="0" err="1">
                <a:solidFill>
                  <a:srgbClr val="CC3300"/>
                </a:solidFill>
              </a:rPr>
              <a:t>д</a:t>
            </a:r>
            <a:r>
              <a:rPr lang="ru-RU" sz="2800" b="1" dirty="0">
                <a:solidFill>
                  <a:srgbClr val="CC3300"/>
                </a:solidFill>
              </a:rPr>
              <a:t>)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принимать меры для увеличения результативности и постоянного улучшения этих процессов.</a:t>
            </a:r>
          </a:p>
          <a:p>
            <a:pPr>
              <a:spcBef>
                <a:spcPts val="0"/>
              </a:spcBef>
            </a:pPr>
            <a:endParaRPr lang="ru-RU" sz="28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00034" y="1643050"/>
            <a:ext cx="8135937" cy="43150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CC3300"/>
                </a:solidFill>
              </a:rPr>
              <a:t>1.2  Состав документации СМК</a:t>
            </a:r>
            <a:r>
              <a:rPr lang="ru-RU" sz="2800" b="1" dirty="0" smtClean="0">
                <a:solidFill>
                  <a:srgbClr val="CC3300"/>
                </a:solidFill>
              </a:rPr>
              <a:t>:</a:t>
            </a:r>
          </a:p>
          <a:p>
            <a:pPr algn="ctr">
              <a:spcBef>
                <a:spcPts val="0"/>
              </a:spcBef>
            </a:pPr>
            <a:endParaRPr lang="ru-RU" sz="2800" b="1" dirty="0">
              <a:solidFill>
                <a:srgbClr val="CC3300"/>
              </a:solidFill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Официально </a:t>
            </a:r>
            <a:r>
              <a:rPr lang="ru-RU" sz="2800" b="1" dirty="0">
                <a:solidFill>
                  <a:srgbClr val="000099"/>
                </a:solidFill>
                <a:cs typeface="Times New Roman" pitchFamily="18" charset="0"/>
              </a:rPr>
              <a:t>сформулированные ц</a:t>
            </a:r>
            <a:r>
              <a:rPr lang="ru-RU" sz="2800" b="1" dirty="0">
                <a:solidFill>
                  <a:srgbClr val="000099"/>
                </a:solidFill>
              </a:rPr>
              <a:t>ель и политика в области качества.</a:t>
            </a:r>
            <a:r>
              <a:rPr lang="ru-RU" sz="2800" b="1" dirty="0">
                <a:solidFill>
                  <a:schemeClr val="accent2"/>
                </a:solidFill>
              </a:rPr>
              <a:t>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ru-RU" sz="2800" b="1" dirty="0" smtClean="0">
                <a:solidFill>
                  <a:schemeClr val="accent2"/>
                </a:solidFill>
              </a:rPr>
              <a:t>Р</a:t>
            </a:r>
            <a:r>
              <a:rPr lang="ru-RU" sz="2800" b="1" dirty="0" smtClean="0">
                <a:solidFill>
                  <a:srgbClr val="000099"/>
                </a:solidFill>
              </a:rPr>
              <a:t>уководство </a:t>
            </a:r>
            <a:r>
              <a:rPr lang="ru-RU" sz="2800" b="1" dirty="0">
                <a:solidFill>
                  <a:srgbClr val="000099"/>
                </a:solidFill>
              </a:rPr>
              <a:t>по качеству.</a:t>
            </a:r>
            <a:r>
              <a:rPr lang="ru-RU" sz="2800" b="1" dirty="0">
                <a:solidFill>
                  <a:schemeClr val="accent2"/>
                </a:solidFill>
              </a:rPr>
              <a:t>                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</a:rPr>
              <a:t>НД </a:t>
            </a:r>
            <a:r>
              <a:rPr lang="ru-RU" sz="2800" b="1" dirty="0">
                <a:solidFill>
                  <a:srgbClr val="000099"/>
                </a:solidFill>
              </a:rPr>
              <a:t>на продукцию.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</a:rPr>
              <a:t>Методики </a:t>
            </a:r>
            <a:r>
              <a:rPr lang="ru-RU" sz="2800" b="1" dirty="0">
                <a:solidFill>
                  <a:srgbClr val="000099"/>
                </a:solidFill>
              </a:rPr>
              <a:t>(измерений, анализа, 	проверки и т.д.).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714348" y="1785926"/>
            <a:ext cx="7920037" cy="43967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0000FF"/>
                </a:solidFill>
              </a:rPr>
              <a:t>5. </a:t>
            </a:r>
            <a:r>
              <a:rPr lang="ru-RU" sz="2800" b="1" dirty="0" smtClean="0">
                <a:solidFill>
                  <a:srgbClr val="0000FF"/>
                </a:solidFill>
              </a:rPr>
              <a:t>Рабочие </a:t>
            </a:r>
            <a:r>
              <a:rPr lang="ru-RU" sz="2800" b="1" dirty="0">
                <a:solidFill>
                  <a:srgbClr val="0000FF"/>
                </a:solidFill>
              </a:rPr>
              <a:t>инструкции и рабочие регламенты, описание последовательности действий и процессов.                                                    </a:t>
            </a:r>
            <a:endParaRPr lang="ru-RU" sz="2800" b="1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800" b="1" smtClean="0">
                <a:solidFill>
                  <a:srgbClr val="0000FF"/>
                </a:solidFill>
              </a:rPr>
              <a:t>- </a:t>
            </a:r>
            <a:r>
              <a:rPr lang="ru-RU" sz="2800" b="1" dirty="0" smtClean="0">
                <a:solidFill>
                  <a:srgbClr val="0000FF"/>
                </a:solidFill>
              </a:rPr>
              <a:t>Чертежи</a:t>
            </a:r>
            <a:r>
              <a:rPr lang="ru-RU" sz="2800" b="1" dirty="0">
                <a:solidFill>
                  <a:srgbClr val="0000FF"/>
                </a:solidFill>
              </a:rPr>
              <a:t>, схемы.                                                   </a:t>
            </a:r>
            <a:r>
              <a:rPr lang="ru-RU" sz="2800" b="1" dirty="0" smtClean="0">
                <a:solidFill>
                  <a:srgbClr val="0000FF"/>
                </a:solidFill>
              </a:rPr>
              <a:t>- </a:t>
            </a:r>
            <a:r>
              <a:rPr lang="ru-RU" sz="2800" b="1" dirty="0">
                <a:solidFill>
                  <a:srgbClr val="0000FF"/>
                </a:solidFill>
              </a:rPr>
              <a:t>Рабочие журналы (объективные свидетельства действий или достигнутых результатов.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642910" y="1571612"/>
            <a:ext cx="7848600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При заключении контракта состояние СМК – это мера доверия к поставщику. Оценка СМК не понадобится, если у Продавца СМК сертифицирована на соответствие стандартам </a:t>
            </a:r>
            <a:r>
              <a:rPr lang="en-US" sz="3200" b="1" dirty="0">
                <a:solidFill>
                  <a:srgbClr val="000099"/>
                </a:solidFill>
              </a:rPr>
              <a:t>ISO, TQM, QS</a:t>
            </a:r>
            <a:r>
              <a:rPr lang="ru-RU" sz="3200" b="1" dirty="0">
                <a:solidFill>
                  <a:srgbClr val="000099"/>
                </a:solidFill>
              </a:rPr>
              <a:t>, др. и Покупатель признает сертификат соответствия.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214422"/>
            <a:ext cx="7772400" cy="1019175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МЕЖДУНАРОДНЫЕ  СТАНДАРТЫ  НА СМК   СЕРИИ    ИСО  9000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500034" y="2214554"/>
            <a:ext cx="7993062" cy="414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Впервые серия согласованных международных стандартов была принята в 1987 г.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Второе издание стандартов серии ИСО 9000 принято в 1994 г.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ИСО 8402:1994; 	ИСО 9000:1994;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ИСО 9001:1994; 	ИСО 9002:1994;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ИСО 9003:1994; 	ИСО 9004:1994.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736"/>
            <a:ext cx="7931150" cy="947738"/>
          </a:xfrm>
        </p:spPr>
        <p:txBody>
          <a:bodyPr/>
          <a:lstStyle/>
          <a:p>
            <a:r>
              <a:rPr lang="ru-RU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ТРЕТЬЕ ИЗДАНИЕ  МС  ИСО  9000: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571472" y="2714620"/>
            <a:ext cx="8137525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ИСО 9000:2000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>
                <a:solidFill>
                  <a:srgbClr val="000099"/>
                </a:solidFill>
              </a:rPr>
              <a:t>“</a:t>
            </a:r>
            <a:r>
              <a:rPr lang="ru-RU" sz="2800" b="1" dirty="0">
                <a:solidFill>
                  <a:srgbClr val="000099"/>
                </a:solidFill>
              </a:rPr>
              <a:t>СМК. Основные положения и словарь</a:t>
            </a:r>
            <a:r>
              <a:rPr lang="en-US" sz="2800" b="1" dirty="0">
                <a:solidFill>
                  <a:srgbClr val="000099"/>
                </a:solidFill>
              </a:rPr>
              <a:t>”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</a:t>
            </a: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ИСО 9001:2000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>
                <a:solidFill>
                  <a:srgbClr val="000099"/>
                </a:solidFill>
              </a:rPr>
              <a:t>“</a:t>
            </a:r>
            <a:r>
              <a:rPr lang="ru-RU" sz="2800" b="1" dirty="0">
                <a:solidFill>
                  <a:srgbClr val="000099"/>
                </a:solidFill>
              </a:rPr>
              <a:t>СМК. Требования</a:t>
            </a:r>
            <a:r>
              <a:rPr lang="en-US" sz="2800" b="1" dirty="0">
                <a:solidFill>
                  <a:srgbClr val="000099"/>
                </a:solidFill>
              </a:rPr>
              <a:t>”</a:t>
            </a:r>
            <a:r>
              <a:rPr lang="ru-RU" sz="2800" b="1" dirty="0">
                <a:solidFill>
                  <a:srgbClr val="000099"/>
                </a:solidFill>
              </a:rPr>
              <a:t>   </a:t>
            </a: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ИСО 9004:2000</a:t>
            </a:r>
            <a:r>
              <a:rPr lang="ru-RU" sz="2800" b="1" dirty="0">
                <a:solidFill>
                  <a:srgbClr val="000099"/>
                </a:solidFill>
              </a:rPr>
              <a:t>  </a:t>
            </a:r>
            <a:r>
              <a:rPr lang="en-US" sz="2800" b="1" dirty="0">
                <a:solidFill>
                  <a:srgbClr val="000099"/>
                </a:solidFill>
              </a:rPr>
              <a:t>“</a:t>
            </a:r>
            <a:r>
              <a:rPr lang="ru-RU" sz="2800" b="1" dirty="0">
                <a:solidFill>
                  <a:srgbClr val="000099"/>
                </a:solidFill>
              </a:rPr>
              <a:t>СМК. Рекомендации по улучшению деятельности</a:t>
            </a:r>
            <a:r>
              <a:rPr lang="en-US" sz="2800" b="1" dirty="0">
                <a:solidFill>
                  <a:srgbClr val="000099"/>
                </a:solidFill>
              </a:rPr>
              <a:t>”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  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ИСО 190011</a:t>
            </a:r>
            <a:r>
              <a:rPr lang="ru-RU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>
                <a:solidFill>
                  <a:srgbClr val="000099"/>
                </a:solidFill>
              </a:rPr>
              <a:t>“</a:t>
            </a:r>
            <a:r>
              <a:rPr lang="ru-RU" sz="2800" b="1" dirty="0">
                <a:solidFill>
                  <a:srgbClr val="000099"/>
                </a:solidFill>
              </a:rPr>
              <a:t>Руководящие указания по проверке СМК 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и/или 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охраны окружающей среды</a:t>
            </a:r>
            <a:r>
              <a:rPr lang="en-US" sz="2800" b="1" dirty="0">
                <a:solidFill>
                  <a:srgbClr val="000099"/>
                </a:solidFill>
              </a:rPr>
              <a:t>”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04200" cy="658813"/>
          </a:xfrm>
        </p:spPr>
        <p:txBody>
          <a:bodyPr/>
          <a:lstStyle/>
          <a:p>
            <a:r>
              <a:rPr 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 СТАНДАРТОВ  ИСО 9000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8064500" cy="496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</a:rPr>
              <a:t>ИСО 9000:2000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– описаны основные положения, установлена терминология.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r>
              <a:rPr lang="ru-RU" sz="3200" b="1">
                <a:solidFill>
                  <a:srgbClr val="CC3300"/>
                </a:solidFill>
              </a:rPr>
              <a:t>ИСО 9001:2000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– определяет требования к СМК когда:</a:t>
            </a:r>
            <a:r>
              <a:rPr lang="ru-RU" sz="3200" b="1">
                <a:solidFill>
                  <a:schemeClr val="accent2"/>
                </a:solidFill>
              </a:rPr>
              <a:t>                                                                   </a:t>
            </a:r>
            <a:r>
              <a:rPr lang="ru-RU" sz="3200" b="1">
                <a:solidFill>
                  <a:srgbClr val="CC3300"/>
                </a:solidFill>
              </a:rPr>
              <a:t>1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- организации </a:t>
            </a:r>
            <a:r>
              <a:rPr lang="ru-RU" sz="3200" b="1" u="sng">
                <a:solidFill>
                  <a:srgbClr val="000099"/>
                </a:solidFill>
              </a:rPr>
              <a:t>необходимо продемонстрировать</a:t>
            </a:r>
            <a:r>
              <a:rPr lang="ru-RU" sz="3200" b="1">
                <a:solidFill>
                  <a:srgbClr val="000099"/>
                </a:solidFill>
              </a:rPr>
              <a:t> свою способность поставлять продукцию, отвечающую требованиям потребителей,  обязательных требований регламентов           и положениям стандартов;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428596" y="1571612"/>
            <a:ext cx="82804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CC3300"/>
                </a:solidFill>
              </a:rPr>
              <a:t>2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 когда организация ставит своей целью повышение удовлетворенности потребителя.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ИСО 9001:2000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используется для:  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внутреннего </a:t>
            </a:r>
            <a:r>
              <a:rPr lang="ru-RU" sz="2800" b="1" dirty="0">
                <a:solidFill>
                  <a:srgbClr val="000099"/>
                </a:solidFill>
              </a:rPr>
              <a:t>потребления;                    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при </a:t>
            </a:r>
            <a:r>
              <a:rPr lang="ru-RU" sz="2800" b="1" dirty="0">
                <a:solidFill>
                  <a:srgbClr val="000099"/>
                </a:solidFill>
              </a:rPr>
              <a:t>сертификации СК;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при </a:t>
            </a:r>
            <a:r>
              <a:rPr lang="ru-RU" sz="2800" b="1" dirty="0">
                <a:solidFill>
                  <a:srgbClr val="000099"/>
                </a:solidFill>
              </a:rPr>
              <a:t>заключении контрактов.               	Распространяется только на </a:t>
            </a:r>
            <a:r>
              <a:rPr lang="ru-RU" sz="2800" b="1" u="sng" dirty="0">
                <a:solidFill>
                  <a:srgbClr val="000099"/>
                </a:solidFill>
              </a:rPr>
              <a:t>продукцию и услуги</a:t>
            </a:r>
            <a:r>
              <a:rPr lang="ru-RU" sz="2800" b="1" dirty="0">
                <a:solidFill>
                  <a:srgbClr val="000099"/>
                </a:solidFill>
              </a:rPr>
              <a:t>, предназначенные</a:t>
            </a:r>
            <a:r>
              <a:rPr lang="ru-RU" sz="2800" b="1" u="sng" dirty="0">
                <a:solidFill>
                  <a:srgbClr val="000099"/>
                </a:solidFill>
              </a:rPr>
              <a:t> для потребителя.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714348" y="2071678"/>
            <a:ext cx="78486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C3300"/>
                </a:solidFill>
              </a:rPr>
              <a:t>ИСО 9004:2000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– содержит рекомендации, выходящие за рамки </a:t>
            </a:r>
            <a:r>
              <a:rPr lang="ru-RU" sz="2800" b="1" dirty="0">
                <a:solidFill>
                  <a:srgbClr val="CC3300"/>
                </a:solidFill>
              </a:rPr>
              <a:t>ИСО 9001:2000</a:t>
            </a:r>
            <a:r>
              <a:rPr lang="ru-RU" sz="2800" b="1" dirty="0">
                <a:solidFill>
                  <a:srgbClr val="000099"/>
                </a:solidFill>
              </a:rPr>
              <a:t>, особенно в части постоянного улучшения деятельности организации, эффективности и результативности СМК .                                             Добавлены – удовлетворенность заинтересованных сторон + деятельность организации.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1043</Words>
  <Application>Microsoft Office PowerPoint</Application>
  <PresentationFormat>Экран (4:3)</PresentationFormat>
  <Paragraphs>119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МЕЖДУНАРОДНЫЕ  СТАНДАРТЫ  НА СМК   СЕРИИ    ИСО  9000</vt:lpstr>
      <vt:lpstr>ТРЕТЬЕ ИЗДАНИЕ  МС  ИСО  9000:</vt:lpstr>
      <vt:lpstr>СОДЕРЖАНИЕ СТАНДАРТОВ  ИСО 9000</vt:lpstr>
      <vt:lpstr>Слайд 8</vt:lpstr>
      <vt:lpstr>Слайд 9</vt:lpstr>
      <vt:lpstr>Слайд 10</vt:lpstr>
      <vt:lpstr>Слайд 11</vt:lpstr>
      <vt:lpstr>Слайд 12</vt:lpstr>
      <vt:lpstr>Основные положения МС ИСО 9000:2000</vt:lpstr>
      <vt:lpstr>ПРИНЦИПЫ МЕНЕДЖМЕНТА КАЧЕСТВА  международных стандартов серии  ИСО 9000:</vt:lpstr>
      <vt:lpstr>Термины и определения:</vt:lpstr>
      <vt:lpstr>Слайд 16</vt:lpstr>
      <vt:lpstr>Этапы разработки и внедрения системы менеджмента качества на предприятии:</vt:lpstr>
      <vt:lpstr>Слайд 18</vt:lpstr>
      <vt:lpstr>Слайд 19</vt:lpstr>
      <vt:lpstr>Слайд 20</vt:lpstr>
      <vt:lpstr>Слайд 21</vt:lpstr>
      <vt:lpstr>Слайд 22</vt:lpstr>
      <vt:lpstr>Слайд 23</vt:lpstr>
      <vt:lpstr>Процессы и процессный подход </vt:lpstr>
      <vt:lpstr>Процессный подход МС ИСО 9000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sh_ik</cp:lastModifiedBy>
  <cp:revision>384</cp:revision>
  <cp:lastPrinted>1601-01-01T00:00:00Z</cp:lastPrinted>
  <dcterms:created xsi:type="dcterms:W3CDTF">1601-01-01T00:00:00Z</dcterms:created>
  <dcterms:modified xsi:type="dcterms:W3CDTF">2019-03-12T09:19:41Z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